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41" d="100"/>
          <a:sy n="141" d="100"/>
        </p:scale>
        <p:origin x="-120" y="-2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4E3A-A949-2541-9A32-7C80BE909679}" type="datetimeFigureOut">
              <a:rPr lang="de-DE" smtClean="0"/>
              <a:pPr/>
              <a:t>25.06.2011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B724-4E23-7642-A9DA-330FFD9E815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762000" y="914400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Evaluation eines Java Web Frameworks zur Ablösung bestehender Java Swing</a:t>
            </a:r>
            <a:br>
              <a:rPr lang="de-DE" sz="3200" dirty="0" smtClean="0"/>
            </a:br>
            <a:r>
              <a:rPr lang="de-DE" sz="3200" dirty="0" smtClean="0"/>
              <a:t>Applikationen</a:t>
            </a:r>
            <a:endParaRPr lang="de-DE" sz="3200" dirty="0"/>
          </a:p>
        </p:txBody>
      </p:sp>
      <p:sp>
        <p:nvSpPr>
          <p:cNvPr id="6" name="Textfeld 5"/>
          <p:cNvSpPr txBox="1"/>
          <p:nvPr/>
        </p:nvSpPr>
        <p:spPr>
          <a:xfrm>
            <a:off x="990600" y="3113544"/>
            <a:ext cx="716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Diplomarbeit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endParaRPr lang="de-DE" sz="2400" dirty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Studiengang Informatik</a:t>
            </a: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Hochschule für Technik Zürich – HSZ-T</a:t>
            </a:r>
          </a:p>
          <a:p>
            <a:pPr algn="ctr"/>
            <a:endParaRPr lang="de-DE" sz="2400" dirty="0" smtClean="0">
              <a:solidFill>
                <a:srgbClr val="000000"/>
              </a:solidFill>
            </a:endParaRPr>
          </a:p>
          <a:p>
            <a:pPr algn="ctr"/>
            <a:r>
              <a:rPr lang="de-DE" sz="2400" dirty="0" smtClean="0">
                <a:solidFill>
                  <a:srgbClr val="000000"/>
                </a:solidFill>
              </a:rPr>
              <a:t>März 2011 bis Juni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für die Evaluation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/>
              <a:t>Gewichtete </a:t>
            </a:r>
            <a:r>
              <a:rPr lang="de-DE" sz="2400" dirty="0" smtClean="0"/>
              <a:t>Nutzwertanalyse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4" name="Bild 13" descr="javaDukeILike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75" y="3466225"/>
            <a:ext cx="3043925" cy="262977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45712" y="3627036"/>
            <a:ext cx="1513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200" dirty="0" smtClean="0"/>
              <a:t>Das versteh</a:t>
            </a:r>
          </a:p>
          <a:p>
            <a:r>
              <a:rPr lang="de-DE" sz="2200" dirty="0" smtClean="0"/>
              <a:t>s</a:t>
            </a:r>
            <a:r>
              <a:rPr lang="de-DE" sz="2200" dirty="0" smtClean="0"/>
              <a:t>ogar ich</a:t>
            </a:r>
            <a:endParaRPr lang="de-DE" sz="2200" dirty="0"/>
          </a:p>
        </p:txBody>
      </p:sp>
      <p:pic>
        <p:nvPicPr>
          <p:cNvPr id="17" name="Bild 16" descr="gewichteteNutzwert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3962400"/>
            <a:ext cx="4419601" cy="1634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für die Evaluation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err="1" smtClean="0">
                <a:solidFill>
                  <a:srgbClr val="000000"/>
                </a:solidFill>
              </a:rPr>
              <a:t>Analytic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Hierarchy</a:t>
            </a:r>
            <a:r>
              <a:rPr lang="de-DE" sz="2400" dirty="0" smtClean="0">
                <a:solidFill>
                  <a:srgbClr val="000000"/>
                </a:solidFill>
              </a:rPr>
              <a:t> </a:t>
            </a:r>
            <a:r>
              <a:rPr lang="de-DE" sz="2400" dirty="0" err="1" smtClean="0">
                <a:solidFill>
                  <a:srgbClr val="000000"/>
                </a:solidFill>
              </a:rPr>
              <a:t>Process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2" name="Bild 11" descr="javaDukeIThinkGro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615" y="3270685"/>
            <a:ext cx="3282785" cy="297771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620393" y="3475982"/>
            <a:ext cx="15540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smtClean="0"/>
              <a:t>Wie funktioniert</a:t>
            </a:r>
          </a:p>
          <a:p>
            <a:pPr algn="ctr"/>
            <a:r>
              <a:rPr lang="de-DE" sz="1600" dirty="0" smtClean="0"/>
              <a:t>d</a:t>
            </a:r>
            <a:r>
              <a:rPr lang="de-DE" sz="1600" dirty="0" smtClean="0"/>
              <a:t>as jetzt genau?</a:t>
            </a:r>
            <a:endParaRPr lang="de-DE" sz="1600" dirty="0"/>
          </a:p>
        </p:txBody>
      </p:sp>
      <p:pic>
        <p:nvPicPr>
          <p:cNvPr id="16" name="Bild 15" descr="ahpButt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24854"/>
            <a:ext cx="3282792" cy="3123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 22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für die Evaluation</a:t>
            </a:r>
          </a:p>
          <a:p>
            <a:endParaRPr lang="de-DE" sz="1000" dirty="0" smtClean="0">
              <a:solidFill>
                <a:srgbClr val="000000"/>
              </a:solidFill>
            </a:endParaRPr>
          </a:p>
          <a:p>
            <a:r>
              <a:rPr lang="de-DE" sz="2400" dirty="0" smtClean="0">
                <a:solidFill>
                  <a:srgbClr val="000000"/>
                </a:solidFill>
              </a:rPr>
              <a:t>Kombination aus gew. NWA und AHP</a:t>
            </a:r>
            <a:endParaRPr lang="de-DE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Gew. </a:t>
                      </a:r>
                      <a:r>
                        <a:rPr lang="de-DE" sz="3600" b="0" baseline="0" dirty="0" smtClean="0">
                          <a:solidFill>
                            <a:srgbClr val="000000"/>
                          </a:solidFill>
                        </a:rPr>
                        <a:t>NWA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AHP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Einfach verständlich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Komplex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Gewichtung der Soll-</a:t>
                      </a:r>
                      <a:b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240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Kriterien ist subjektiv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Mathematische</a:t>
                      </a:r>
                      <a:br>
                        <a:rPr lang="de-DE" sz="240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de-DE" sz="2400" baseline="0" dirty="0" smtClean="0">
                          <a:solidFill>
                            <a:srgbClr val="000000"/>
                          </a:solidFill>
                        </a:rPr>
                        <a:t>  </a:t>
                      </a: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 Grundlage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Qualitätsprüfung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Plus 10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Plus 20"/>
          <p:cNvSpPr/>
          <p:nvPr/>
        </p:nvSpPr>
        <p:spPr>
          <a:xfrm>
            <a:off x="4797544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990600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4797544" y="568077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0" name="Bild 9" descr="durchfuehrungDerDiplomarbeit_AusarbeitenVonMethod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640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KO-Kriterien</a:t>
            </a:r>
            <a:endParaRPr lang="de-DE" sz="3200" dirty="0" smtClean="0">
              <a:solidFill>
                <a:srgbClr val="000000"/>
              </a:solidFill>
            </a:endParaRPr>
          </a:p>
        </p:txBody>
      </p:sp>
      <p:pic>
        <p:nvPicPr>
          <p:cNvPr id="13" name="Bild 12" descr="koKriteri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65" y="3419665"/>
            <a:ext cx="2295335" cy="22953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429000" y="3419665"/>
            <a:ext cx="51603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360363">
              <a:buFont typeface="Arial"/>
              <a:buChar char="•"/>
            </a:pPr>
            <a:r>
              <a:rPr lang="de-DE" sz="2400" dirty="0" smtClean="0"/>
              <a:t>41 Grundsätze der ZKB IT-Architektur</a:t>
            </a:r>
          </a:p>
          <a:p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Integration in die ZKB IT-Infrastruktur</a:t>
            </a:r>
          </a:p>
          <a:p>
            <a:pPr indent="360363">
              <a:buFont typeface="Arial"/>
              <a:buChar char="•"/>
            </a:pPr>
            <a:endParaRPr lang="de-DE" sz="2400" dirty="0" smtClean="0"/>
          </a:p>
          <a:p>
            <a:pPr indent="360363">
              <a:buFont typeface="Arial"/>
              <a:buChar char="•"/>
            </a:pPr>
            <a:r>
              <a:rPr lang="de-DE" sz="2400" dirty="0" smtClean="0"/>
              <a:t>Min. 80% der </a:t>
            </a:r>
            <a:r>
              <a:rPr lang="de-DE" sz="2400" dirty="0" smtClean="0"/>
              <a:t>gefundenen GUI</a:t>
            </a:r>
          </a:p>
          <a:p>
            <a:pPr indent="360363"/>
            <a:r>
              <a:rPr lang="de-DE" sz="2400" dirty="0" smtClean="0"/>
              <a:t>Komponenten und Paradigmen</a:t>
            </a:r>
          </a:p>
          <a:p>
            <a:pPr indent="360363"/>
            <a:r>
              <a:rPr lang="de-DE" sz="2400" dirty="0" smtClean="0"/>
              <a:t>müssen </a:t>
            </a:r>
            <a:r>
              <a:rPr lang="de-DE" sz="2400" dirty="0" smtClean="0"/>
              <a:t>vorhanden </a:t>
            </a:r>
            <a:r>
              <a:rPr lang="de-DE" sz="2400" dirty="0" smtClean="0"/>
              <a:t>sein</a:t>
            </a:r>
          </a:p>
          <a:p>
            <a:pPr indent="360363"/>
            <a:endParaRPr lang="de-DE" sz="2400" dirty="0" smtClean="0"/>
          </a:p>
          <a:p>
            <a:endParaRPr lang="de-DE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838200" y="3113544"/>
            <a:ext cx="617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224213" algn="r"/>
                <a:tab pos="3944938" algn="l"/>
              </a:tabLst>
            </a:pPr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 smtClean="0">
                <a:solidFill>
                  <a:srgbClr val="000000"/>
                </a:solidFill>
              </a:rPr>
              <a:t>Student	Roman </a:t>
            </a:r>
            <a:r>
              <a:rPr lang="de-DE" sz="2400" dirty="0" err="1" smtClean="0">
                <a:solidFill>
                  <a:srgbClr val="000000"/>
                </a:solidFill>
              </a:rPr>
              <a:t>Würsch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Auftraggeber	Bernhard </a:t>
            </a:r>
            <a:r>
              <a:rPr lang="de-DE" sz="2400" dirty="0" err="1" smtClean="0">
                <a:solidFill>
                  <a:srgbClr val="000000"/>
                </a:solidFill>
              </a:rPr>
              <a:t>Mäder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Betreuer	Beat </a:t>
            </a:r>
            <a:r>
              <a:rPr lang="de-DE" sz="2400" dirty="0" err="1" smtClean="0">
                <a:solidFill>
                  <a:srgbClr val="000000"/>
                </a:solidFill>
              </a:rPr>
              <a:t>Seeliger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Experte	Marco </a:t>
            </a:r>
            <a:r>
              <a:rPr lang="de-DE" sz="2400" dirty="0" err="1" smtClean="0">
                <a:solidFill>
                  <a:srgbClr val="000000"/>
                </a:solidFill>
              </a:rPr>
              <a:t>Schaad</a:t>
            </a:r>
            <a:endParaRPr lang="de-DE" sz="24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endParaRPr lang="de-DE" sz="1000" dirty="0" smtClean="0">
              <a:solidFill>
                <a:srgbClr val="000000"/>
              </a:solidFill>
            </a:endParaRPr>
          </a:p>
          <a:p>
            <a:pPr>
              <a:tabLst>
                <a:tab pos="3224213" algn="r"/>
                <a:tab pos="3944938" algn="l"/>
              </a:tabLst>
            </a:pPr>
            <a:r>
              <a:rPr lang="de-DE" sz="2400" dirty="0" smtClean="0">
                <a:solidFill>
                  <a:srgbClr val="000000"/>
                </a:solidFill>
              </a:rPr>
              <a:t>	HSZ-T	Vertretung</a:t>
            </a:r>
            <a:endParaRPr lang="de-DE" sz="2400" dirty="0" smtClean="0">
              <a:solidFill>
                <a:srgbClr val="00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Begrüssung</a:t>
            </a:r>
            <a:endParaRPr lang="de-DE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9906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Ablauf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4" name="Bild 3" descr="durchfuehrungDerDiplomarbe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609600"/>
            <a:ext cx="4367930" cy="5574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16" descr="durchfuehrungDerDiplomarbeit_SammelnVonInformation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pic>
        <p:nvPicPr>
          <p:cNvPr id="18" name="Bild 17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19" name="Bild 18" descr="javaDukeIL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344389"/>
            <a:ext cx="2368373" cy="2629776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6467958" y="3626435"/>
            <a:ext cx="66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Like</a:t>
            </a:r>
            <a:endParaRPr lang="de-DE" sz="2400" dirty="0"/>
          </a:p>
        </p:txBody>
      </p:sp>
      <p:pic>
        <p:nvPicPr>
          <p:cNvPr id="23" name="Bild 22" descr="qualityDesktopEngineeringSince199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75240"/>
            <a:ext cx="3282792" cy="3123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 24" descr="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3" name="Bild 22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210862"/>
          <a:ext cx="7620000" cy="311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Flexibilität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err="1" smtClean="0">
                          <a:solidFill>
                            <a:srgbClr val="000000"/>
                          </a:solidFill>
                        </a:rPr>
                        <a:t>Deployment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Plattformunabhängig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Versionsabhängig (JRE)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Entwicklung schleppend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990600" y="413948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Minus 13"/>
          <p:cNvSpPr/>
          <p:nvPr/>
        </p:nvSpPr>
        <p:spPr>
          <a:xfrm>
            <a:off x="4797544" y="413948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Plus 18"/>
          <p:cNvSpPr/>
          <p:nvPr/>
        </p:nvSpPr>
        <p:spPr>
          <a:xfrm>
            <a:off x="990600" y="4887614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Plus 19"/>
          <p:cNvSpPr/>
          <p:nvPr/>
        </p:nvSpPr>
        <p:spPr>
          <a:xfrm>
            <a:off x="990600" y="5625649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Minus 20"/>
          <p:cNvSpPr/>
          <p:nvPr/>
        </p:nvSpPr>
        <p:spPr>
          <a:xfrm>
            <a:off x="4797544" y="4887614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Minus 21"/>
          <p:cNvSpPr/>
          <p:nvPr/>
        </p:nvSpPr>
        <p:spPr>
          <a:xfrm>
            <a:off x="4797544" y="5625649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riaNichtPraez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62" y="2499425"/>
            <a:ext cx="2964038" cy="3797113"/>
          </a:xfrm>
          <a:prstGeom prst="rect">
            <a:avLst/>
          </a:prstGeom>
        </p:spPr>
      </p:pic>
      <p:pic>
        <p:nvPicPr>
          <p:cNvPr id="17" name="Bild 16" descr="0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201361" y="2927943"/>
            <a:ext cx="1590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00" dirty="0" smtClean="0"/>
              <a:t>Nicht präzise</a:t>
            </a:r>
          </a:p>
          <a:p>
            <a:pPr algn="ctr"/>
            <a:r>
              <a:rPr lang="de-DE" sz="2100" dirty="0" smtClean="0"/>
              <a:t>d</a:t>
            </a:r>
            <a:r>
              <a:rPr lang="de-DE" sz="2100" dirty="0" smtClean="0"/>
              <a:t>efiniert!!!</a:t>
            </a:r>
            <a:endParaRPr lang="de-DE" sz="2100" dirty="0"/>
          </a:p>
        </p:txBody>
      </p:sp>
      <p:pic>
        <p:nvPicPr>
          <p:cNvPr id="22" name="Bild 21" descr="riaWebanwendung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701" y="4038599"/>
            <a:ext cx="3083699" cy="2257939"/>
          </a:xfrm>
          <a:prstGeom prst="rect">
            <a:avLst/>
          </a:prstGeom>
        </p:spPr>
      </p:pic>
      <p:pic>
        <p:nvPicPr>
          <p:cNvPr id="25" name="Bild 24" descr="riaBrowserClientPlugi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199" y="4239137"/>
            <a:ext cx="2057401" cy="2057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14400" y="2615624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rgbClr val="000000"/>
                </a:solidFill>
              </a:rPr>
              <a:t>ZKB IT-Architektur definiert:</a:t>
            </a:r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10" name="Bild 9" descr="riaBrowserCli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05200"/>
            <a:ext cx="1720633" cy="2832318"/>
          </a:xfrm>
          <a:prstGeom prst="rect">
            <a:avLst/>
          </a:prstGeom>
        </p:spPr>
      </p:pic>
      <p:pic>
        <p:nvPicPr>
          <p:cNvPr id="11" name="Bild 10" descr="zkbR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337382"/>
            <a:ext cx="5257800" cy="3000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16" name="Bild 15" descr="durchfuehrungDerDiplomarbeit_SammelnVonInformation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48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rgbClr val="000000"/>
                </a:solidFill>
              </a:rPr>
              <a:t>Rich</a:t>
            </a:r>
            <a:r>
              <a:rPr lang="de-DE" sz="3200" dirty="0" smtClean="0">
                <a:solidFill>
                  <a:srgbClr val="000000"/>
                </a:solidFill>
              </a:rPr>
              <a:t> Internet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914400" y="3184660"/>
          <a:ext cx="7620000" cy="321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124200"/>
                <a:gridCol w="685800"/>
                <a:gridCol w="3200400"/>
              </a:tblGrid>
              <a:tr h="9063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Pro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3600" b="0" dirty="0" smtClean="0">
                          <a:solidFill>
                            <a:srgbClr val="000000"/>
                          </a:solidFill>
                        </a:rPr>
                        <a:t>Contra</a:t>
                      </a:r>
                      <a:endParaRPr lang="de-DE" sz="36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Läuft ohne JRE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Browserabhängig</a:t>
                      </a:r>
                      <a:endParaRPr lang="de-DE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de-DE" sz="2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360363" algn="l"/>
                          <a:tab pos="539750" algn="l"/>
                          <a:tab pos="2422525" algn="l"/>
                          <a:tab pos="2782888" algn="l"/>
                          <a:tab pos="2963863" algn="l"/>
                        </a:tabLst>
                      </a:pPr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Framework-Urwald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579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Stark verbreitet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solidFill>
                            <a:srgbClr val="000000"/>
                          </a:solidFill>
                        </a:rPr>
                        <a:t>Serverlast durch Präsentations-Logik</a:t>
                      </a:r>
                      <a:endParaRPr lang="de-DE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Plus 13"/>
          <p:cNvSpPr/>
          <p:nvPr/>
        </p:nvSpPr>
        <p:spPr>
          <a:xfrm>
            <a:off x="990600" y="411328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Minus 14"/>
          <p:cNvSpPr/>
          <p:nvPr/>
        </p:nvSpPr>
        <p:spPr>
          <a:xfrm>
            <a:off x="4797544" y="411328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Plus 16"/>
          <p:cNvSpPr/>
          <p:nvPr/>
        </p:nvSpPr>
        <p:spPr>
          <a:xfrm>
            <a:off x="990600" y="4861412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Plus 17"/>
          <p:cNvSpPr/>
          <p:nvPr/>
        </p:nvSpPr>
        <p:spPr>
          <a:xfrm>
            <a:off x="990600" y="5599447"/>
            <a:ext cx="464400" cy="464400"/>
          </a:xfrm>
          <a:prstGeom prst="mathPlus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Minus 18"/>
          <p:cNvSpPr/>
          <p:nvPr/>
        </p:nvSpPr>
        <p:spPr>
          <a:xfrm>
            <a:off x="4797544" y="4861412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Minus 19"/>
          <p:cNvSpPr/>
          <p:nvPr/>
        </p:nvSpPr>
        <p:spPr>
          <a:xfrm>
            <a:off x="4797544" y="5599447"/>
            <a:ext cx="464400" cy="46440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d 29" descr="javaSwingApplikationsAnalyseMeth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08" y="3048000"/>
            <a:ext cx="3476692" cy="3200399"/>
          </a:xfrm>
          <a:prstGeom prst="rect">
            <a:avLst/>
          </a:prstGeom>
        </p:spPr>
      </p:pic>
      <p:pic>
        <p:nvPicPr>
          <p:cNvPr id="29" name="Bild 28" descr="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627614"/>
            <a:ext cx="798603" cy="441975"/>
          </a:xfrm>
          <a:prstGeom prst="rect">
            <a:avLst/>
          </a:prstGeom>
        </p:spPr>
      </p:pic>
      <p:pic>
        <p:nvPicPr>
          <p:cNvPr id="28" name="Bild 27" descr="durchfuehrungDerDiplomarbeit_AusarbeitenVonMethod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5" y="533400"/>
            <a:ext cx="5001935" cy="19660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14400" y="1701224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rgbClr val="000000"/>
                </a:solidFill>
              </a:rPr>
              <a:t>Methoden zur Analyse von Java Swing Applikationen</a:t>
            </a:r>
            <a:endParaRPr lang="de-DE" sz="3200" dirty="0">
              <a:solidFill>
                <a:srgbClr val="000000"/>
              </a:solidFill>
            </a:endParaRPr>
          </a:p>
        </p:txBody>
      </p:sp>
      <p:pic>
        <p:nvPicPr>
          <p:cNvPr id="24" name="Bild 23" descr="programmanaly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9" y="4626718"/>
            <a:ext cx="4067109" cy="1621681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867879" y="3719898"/>
            <a:ext cx="150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Methoden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Macintosh PowerPoint</Application>
  <PresentationFormat>Bildschirmpräsentation (4:3)</PresentationFormat>
  <Paragraphs>74</Paragraphs>
  <Slides>13</Slides>
  <Notes>0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Office-Design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Roman Würsch</dc:creator>
  <cp:lastModifiedBy>Roman Würsch</cp:lastModifiedBy>
  <cp:revision>69</cp:revision>
  <dcterms:created xsi:type="dcterms:W3CDTF">2011-06-25T14:50:00Z</dcterms:created>
  <dcterms:modified xsi:type="dcterms:W3CDTF">2011-06-25T21:57:08Z</dcterms:modified>
</cp:coreProperties>
</file>